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Lst>
  <p:sldSz cy="5143500" cx="9144000"/>
  <p:notesSz cx="6858000" cy="9144000"/>
  <p:embeddedFontLst>
    <p:embeddedFont>
      <p:font typeface="Dosis"/>
      <p:regular r:id="rId10"/>
      <p:bold r:id="rId11"/>
    </p:embeddedFont>
    <p:embeddedFont>
      <p:font typeface="Roboto"/>
      <p:regular r:id="rId12"/>
      <p:bold r:id="rId13"/>
      <p:italic r:id="rId14"/>
      <p:boldItalic r:id="rId15"/>
    </p:embeddedFont>
    <p:embeddedFont>
      <p:font typeface="Nuni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Dosis-bold.fntdata"/><Relationship Id="rId10" Type="http://schemas.openxmlformats.org/officeDocument/2006/relationships/font" Target="fonts/Dosis-regular.fntdata"/><Relationship Id="rId13" Type="http://schemas.openxmlformats.org/officeDocument/2006/relationships/font" Target="fonts/Roboto-bold.fntdata"/><Relationship Id="rId12"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slideMaster" Target="slideMasters/slideMaster2.xml"/><Relationship Id="rId19" Type="http://schemas.openxmlformats.org/officeDocument/2006/relationships/font" Target="fonts/Nunito-boldItalic.fntdata"/><Relationship Id="rId6" Type="http://schemas.openxmlformats.org/officeDocument/2006/relationships/notesMaster" Target="notesMasters/notesMaster1.xml"/><Relationship Id="rId18" Type="http://schemas.openxmlformats.org/officeDocument/2006/relationships/font" Target="fonts/Nunito-italic.fntdata"/><Relationship Id="rId7" Type="http://schemas.openxmlformats.org/officeDocument/2006/relationships/slide" Target="slides/slide1.xml"/><Relationship Id="rId8" Type="http://schemas.openxmlformats.org/officeDocument/2006/relationships/slide" Target="slides/slide2.xml"/></Relationships>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f84eb88a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f84eb88a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09c81fab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09c81fab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f84eb88aa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f84eb88aa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5" y="744575"/>
            <a:ext cx="3852300" cy="20526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3300"/>
              <a:buNone/>
              <a:defRPr b="1" sz="3300">
                <a:solidFill>
                  <a:schemeClr val="lt1"/>
                </a:solidFill>
              </a:defRPr>
            </a:lvl1pPr>
            <a:lvl2pPr lvl="1" algn="ctr">
              <a:spcBef>
                <a:spcPts val="0"/>
              </a:spcBef>
              <a:spcAft>
                <a:spcPts val="0"/>
              </a:spcAft>
              <a:buClr>
                <a:schemeClr val="lt1"/>
              </a:buClr>
              <a:buSzPts val="3300"/>
              <a:buNone/>
              <a:defRPr b="1" sz="3300">
                <a:solidFill>
                  <a:schemeClr val="lt1"/>
                </a:solidFill>
              </a:defRPr>
            </a:lvl2pPr>
            <a:lvl3pPr lvl="2" algn="ctr">
              <a:spcBef>
                <a:spcPts val="0"/>
              </a:spcBef>
              <a:spcAft>
                <a:spcPts val="0"/>
              </a:spcAft>
              <a:buClr>
                <a:schemeClr val="lt1"/>
              </a:buClr>
              <a:buSzPts val="3300"/>
              <a:buNone/>
              <a:defRPr b="1" sz="3300">
                <a:solidFill>
                  <a:schemeClr val="lt1"/>
                </a:solidFill>
              </a:defRPr>
            </a:lvl3pPr>
            <a:lvl4pPr lvl="3" algn="ctr">
              <a:spcBef>
                <a:spcPts val="0"/>
              </a:spcBef>
              <a:spcAft>
                <a:spcPts val="0"/>
              </a:spcAft>
              <a:buClr>
                <a:schemeClr val="lt1"/>
              </a:buClr>
              <a:buSzPts val="3300"/>
              <a:buNone/>
              <a:defRPr b="1" sz="3300">
                <a:solidFill>
                  <a:schemeClr val="lt1"/>
                </a:solidFill>
              </a:defRPr>
            </a:lvl4pPr>
            <a:lvl5pPr lvl="4" algn="ctr">
              <a:spcBef>
                <a:spcPts val="0"/>
              </a:spcBef>
              <a:spcAft>
                <a:spcPts val="0"/>
              </a:spcAft>
              <a:buClr>
                <a:schemeClr val="lt1"/>
              </a:buClr>
              <a:buSzPts val="3300"/>
              <a:buNone/>
              <a:defRPr b="1" sz="3300">
                <a:solidFill>
                  <a:schemeClr val="lt1"/>
                </a:solidFill>
              </a:defRPr>
            </a:lvl5pPr>
            <a:lvl6pPr lvl="5" algn="ctr">
              <a:spcBef>
                <a:spcPts val="0"/>
              </a:spcBef>
              <a:spcAft>
                <a:spcPts val="0"/>
              </a:spcAft>
              <a:buClr>
                <a:schemeClr val="lt1"/>
              </a:buClr>
              <a:buSzPts val="3300"/>
              <a:buNone/>
              <a:defRPr b="1" sz="3300">
                <a:solidFill>
                  <a:schemeClr val="lt1"/>
                </a:solidFill>
              </a:defRPr>
            </a:lvl6pPr>
            <a:lvl7pPr lvl="6" algn="ctr">
              <a:spcBef>
                <a:spcPts val="0"/>
              </a:spcBef>
              <a:spcAft>
                <a:spcPts val="0"/>
              </a:spcAft>
              <a:buClr>
                <a:schemeClr val="lt1"/>
              </a:buClr>
              <a:buSzPts val="3300"/>
              <a:buNone/>
              <a:defRPr b="1" sz="3300">
                <a:solidFill>
                  <a:schemeClr val="lt1"/>
                </a:solidFill>
              </a:defRPr>
            </a:lvl7pPr>
            <a:lvl8pPr lvl="7" algn="ctr">
              <a:spcBef>
                <a:spcPts val="0"/>
              </a:spcBef>
              <a:spcAft>
                <a:spcPts val="0"/>
              </a:spcAft>
              <a:buClr>
                <a:schemeClr val="lt1"/>
              </a:buClr>
              <a:buSzPts val="3300"/>
              <a:buNone/>
              <a:defRPr b="1" sz="3300">
                <a:solidFill>
                  <a:schemeClr val="lt1"/>
                </a:solidFill>
              </a:defRPr>
            </a:lvl8pPr>
            <a:lvl9pPr lvl="8" algn="ctr">
              <a:spcBef>
                <a:spcPts val="0"/>
              </a:spcBef>
              <a:spcAft>
                <a:spcPts val="0"/>
              </a:spcAft>
              <a:buClr>
                <a:schemeClr val="lt1"/>
              </a:buClr>
              <a:buSzPts val="3300"/>
              <a:buNone/>
              <a:defRPr b="1" sz="3300">
                <a:solidFill>
                  <a:schemeClr val="lt1"/>
                </a:solidFill>
              </a:defRPr>
            </a:lvl9pPr>
          </a:lstStyle>
          <a:p/>
        </p:txBody>
      </p:sp>
      <p:sp>
        <p:nvSpPr>
          <p:cNvPr id="11" name="Google Shape;11;p2"/>
          <p:cNvSpPr txBox="1"/>
          <p:nvPr>
            <p:ph idx="1" type="subTitle"/>
          </p:nvPr>
        </p:nvSpPr>
        <p:spPr>
          <a:xfrm>
            <a:off x="4980000" y="2834125"/>
            <a:ext cx="3852300" cy="17139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
          <p:cNvSpPr txBox="1"/>
          <p:nvPr>
            <p:ph type="title"/>
          </p:nvPr>
        </p:nvSpPr>
        <p:spPr>
          <a:xfrm>
            <a:off x="311700" y="-12175"/>
            <a:ext cx="7632300" cy="5727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6.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1.xml"/><Relationship Id="rId12" Type="http://schemas.openxmlformats.org/officeDocument/2006/relationships/slideLayout" Target="../slideLayouts/slideLayout22.xml"/><Relationship Id="rId1" Type="http://schemas.openxmlformats.org/officeDocument/2006/relationships/image" Target="../media/image5.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Google Shape;99;p25"/>
          <p:cNvSpPr txBox="1"/>
          <p:nvPr>
            <p:ph type="ctrTitle"/>
          </p:nvPr>
        </p:nvSpPr>
        <p:spPr>
          <a:xfrm>
            <a:off x="311700" y="1450625"/>
            <a:ext cx="3736800" cy="200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180">
                <a:latin typeface="Dosis"/>
                <a:ea typeface="Dosis"/>
                <a:cs typeface="Dosis"/>
                <a:sym typeface="Dosis"/>
              </a:rPr>
              <a:t>Predict Clicked Ads Customer Classification by using Machine Learning</a:t>
            </a:r>
            <a:endParaRPr sz="318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Created by: </a:t>
            </a:r>
            <a:endParaRPr b="1"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Your Name</a:t>
            </a:r>
            <a:endParaRPr b="1" i="0" sz="1200" u="none" cap="none" strike="noStrike">
              <a:solidFill>
                <a:srgbClr val="000000"/>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Email</a:t>
            </a:r>
            <a:r>
              <a:rPr lang="en" sz="1200">
                <a:latin typeface="Dosis"/>
                <a:ea typeface="Dosis"/>
                <a:cs typeface="Dosis"/>
                <a:sym typeface="Dosis"/>
              </a:rPr>
              <a:t> </a:t>
            </a:r>
            <a:endParaRPr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linkedIn Profile</a:t>
            </a:r>
            <a:endParaRPr sz="1200">
              <a:latin typeface="Dosis"/>
              <a:ea typeface="Dosis"/>
              <a:cs typeface="Dosis"/>
              <a:sym typeface="Dosis"/>
            </a:endParaRPr>
          </a:p>
        </p:txBody>
      </p:sp>
      <p:pic>
        <p:nvPicPr>
          <p:cNvPr id="101" name="Google Shape;101;p25"/>
          <p:cNvPicPr preferRelativeResize="0"/>
          <p:nvPr/>
        </p:nvPicPr>
        <p:blipFill rotWithShape="1">
          <a:blip r:embed="rId4">
            <a:alphaModFix/>
          </a:blip>
          <a:srcRect b="0" l="0" r="0" t="0"/>
          <a:stretch/>
        </p:blipFill>
        <p:spPr>
          <a:xfrm>
            <a:off x="4665150" y="685600"/>
            <a:ext cx="1218600" cy="1218600"/>
          </a:xfrm>
          <a:prstGeom prst="roundRect">
            <a:avLst>
              <a:gd fmla="val 50000" name="adj"/>
            </a:avLst>
          </a:prstGeom>
          <a:noFill/>
          <a:ln cap="flat" cmpd="sng" w="9525">
            <a:solidFill>
              <a:schemeClr val="dk1"/>
            </a:solidFill>
            <a:prstDash val="solid"/>
            <a:round/>
            <a:headEnd len="sm" w="sm" type="none"/>
            <a:tailEnd len="sm" w="sm" type="none"/>
          </a:ln>
        </p:spPr>
      </p:pic>
      <p:sp>
        <p:nvSpPr>
          <p:cNvPr id="102" name="Google Shape;102;p25"/>
          <p:cNvSpPr txBox="1"/>
          <p:nvPr>
            <p:ph idx="1" type="subTitle"/>
          </p:nvPr>
        </p:nvSpPr>
        <p:spPr>
          <a:xfrm>
            <a:off x="4665150" y="2202425"/>
            <a:ext cx="4167000" cy="22980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1200"/>
              </a:spcAft>
              <a:buSzPts val="1018"/>
              <a:buNone/>
            </a:pPr>
            <a:r>
              <a:rPr lang="en" sz="1217">
                <a:solidFill>
                  <a:schemeClr val="dk1"/>
                </a:solidFill>
                <a:latin typeface="Nunito"/>
                <a:ea typeface="Nunito"/>
                <a:cs typeface="Nunito"/>
                <a:sym typeface="Nunito"/>
              </a:rPr>
              <a:t>“</a:t>
            </a:r>
            <a:r>
              <a:rPr b="1" lang="en" sz="1217">
                <a:solidFill>
                  <a:schemeClr val="dk1"/>
                </a:solidFill>
                <a:latin typeface="Nunito"/>
                <a:ea typeface="Nunito"/>
                <a:cs typeface="Nunito"/>
                <a:sym typeface="Nunito"/>
              </a:rPr>
              <a:t>Write your resume in here</a:t>
            </a:r>
            <a:r>
              <a:rPr lang="en" sz="1217">
                <a:solidFill>
                  <a:schemeClr val="dk1"/>
                </a:solidFill>
                <a:latin typeface="Nunito"/>
                <a:ea typeface="Nunito"/>
                <a:cs typeface="Nunito"/>
                <a:sym typeface="Nunito"/>
              </a:rPr>
              <a:t>. Lorem ipsum dolor sit amet, consectetur adipiscing elit. Duis volutpat euismod mi, sit amet mollis enim venenatis in. Vivamus dapibus velit at placerat malesuada. Vivamus non viverra nunc. Sed rhoncus rutrum lacinia. Curabitur non mollis urna, eget ultricies metus. Morbi vel laoreet dolor, faucibus iaculis est. Sed varius facilisis quam, a rutrum velit. </a:t>
            </a:r>
            <a:r>
              <a:rPr lang="en" sz="1217">
                <a:solidFill>
                  <a:schemeClr val="dk1"/>
                </a:solidFill>
                <a:latin typeface="Nunito"/>
                <a:ea typeface="Nunito"/>
                <a:cs typeface="Nunito"/>
                <a:sym typeface="Nunito"/>
              </a:rPr>
              <a:t>Duis venenatis consequat lobortis. Nam sed urna nec lacus finibus facilisis non at arcu. Morbi consectetur, mi a fringilla vehicula, arcu justo mollis urna, condimentum faucibus eros sapien ac arcu. Morbi nec elit sed ligula pulvinar pellentesque. </a:t>
            </a:r>
            <a:r>
              <a:rPr lang="en" sz="1217">
                <a:solidFill>
                  <a:schemeClr val="dk1"/>
                </a:solidFill>
                <a:latin typeface="Nunito"/>
                <a:ea typeface="Nunito"/>
                <a:cs typeface="Nunito"/>
                <a:sym typeface="Nunito"/>
              </a:rPr>
              <a:t>”</a:t>
            </a:r>
            <a:endParaRPr sz="279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6"/>
          <p:cNvSpPr txBox="1"/>
          <p:nvPr>
            <p:ph type="title"/>
          </p:nvPr>
        </p:nvSpPr>
        <p:spPr>
          <a:xfrm>
            <a:off x="0" y="-12175"/>
            <a:ext cx="79263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220">
                <a:solidFill>
                  <a:schemeClr val="lt1"/>
                </a:solidFill>
                <a:latin typeface="Roboto"/>
                <a:ea typeface="Roboto"/>
                <a:cs typeface="Roboto"/>
                <a:sym typeface="Roboto"/>
              </a:rPr>
              <a:t>Overview</a:t>
            </a:r>
            <a:endParaRPr b="1" sz="2220">
              <a:solidFill>
                <a:schemeClr val="lt1"/>
              </a:solidFill>
              <a:latin typeface="Roboto"/>
              <a:ea typeface="Roboto"/>
              <a:cs typeface="Roboto"/>
              <a:sym typeface="Roboto"/>
            </a:endParaRPr>
          </a:p>
        </p:txBody>
      </p:sp>
      <p:sp>
        <p:nvSpPr>
          <p:cNvPr id="108" name="Google Shape;108;p26"/>
          <p:cNvSpPr txBox="1"/>
          <p:nvPr>
            <p:ph idx="1" type="body"/>
          </p:nvPr>
        </p:nvSpPr>
        <p:spPr>
          <a:xfrm>
            <a:off x="311700" y="1506875"/>
            <a:ext cx="8520600" cy="30621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None/>
            </a:pPr>
            <a:r>
              <a:rPr lang="en">
                <a:solidFill>
                  <a:schemeClr val="dk1"/>
                </a:solidFill>
                <a:latin typeface="Dosis"/>
                <a:ea typeface="Dosis"/>
                <a:cs typeface="Dosis"/>
                <a:sym typeface="Dosis"/>
              </a:rPr>
              <a:t>“Sebuah perusahaan di Indonesia ingin mengetahui efektifitas sebuah iklan yang mereka tayangkan, hal ini penting bagi perusahaan agar dapat mengetahui seberapa besar ketercapainnya iklan yang dipasarkan sehingga dapat menarik customers untuk melihat iklan.</a:t>
            </a:r>
            <a:endParaRPr>
              <a:solidFill>
                <a:schemeClr val="dk1"/>
              </a:solidFill>
              <a:latin typeface="Dosis"/>
              <a:ea typeface="Dosis"/>
              <a:cs typeface="Dosis"/>
              <a:sym typeface="Dosis"/>
            </a:endParaRPr>
          </a:p>
          <a:p>
            <a:pPr indent="0" lvl="0" marL="0" rtl="0" algn="just">
              <a:spcBef>
                <a:spcPts val="1200"/>
              </a:spcBef>
              <a:spcAft>
                <a:spcPts val="1200"/>
              </a:spcAft>
              <a:buNone/>
            </a:pPr>
            <a:r>
              <a:rPr lang="en">
                <a:solidFill>
                  <a:schemeClr val="dk1"/>
                </a:solidFill>
                <a:latin typeface="Dosis"/>
                <a:ea typeface="Dosis"/>
                <a:cs typeface="Dosis"/>
                <a:sym typeface="Dosis"/>
              </a:rPr>
              <a:t>Dengan mengolah data historical advertisement serta menemukan insight serta pola yang terjadi, maka dapat membantu perusahaan dalam menentukan target marketing, fokus case ini adalah membuat model machine learning classification yang berfungsi menentukan target customers yang tepat</a:t>
            </a:r>
            <a:r>
              <a:rPr lang="en">
                <a:solidFill>
                  <a:schemeClr val="dk1"/>
                </a:solidFill>
                <a:latin typeface="Dosis"/>
                <a:ea typeface="Dosis"/>
                <a:cs typeface="Dosis"/>
                <a:sym typeface="Dosis"/>
              </a:rPr>
              <a:t>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7"/>
          <p:cNvSpPr txBox="1"/>
          <p:nvPr>
            <p:ph type="title"/>
          </p:nvPr>
        </p:nvSpPr>
        <p:spPr>
          <a:xfrm>
            <a:off x="0" y="-12175"/>
            <a:ext cx="7866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lt1"/>
              </a:buClr>
              <a:buSzPts val="1980"/>
              <a:buFont typeface="Roboto"/>
              <a:buNone/>
            </a:pPr>
            <a:r>
              <a:rPr b="1" lang="en" sz="1679">
                <a:latin typeface="Roboto"/>
                <a:ea typeface="Roboto"/>
                <a:cs typeface="Roboto"/>
                <a:sym typeface="Roboto"/>
              </a:rPr>
              <a:t>Customer Type and Behaviour Analysis on Advertisement</a:t>
            </a:r>
            <a:endParaRPr b="1" i="1" sz="1679"/>
          </a:p>
        </p:txBody>
      </p:sp>
      <p:sp>
        <p:nvSpPr>
          <p:cNvPr id="114" name="Google Shape;114;p27"/>
          <p:cNvSpPr txBox="1"/>
          <p:nvPr>
            <p:ph idx="1" type="body"/>
          </p:nvPr>
        </p:nvSpPr>
        <p:spPr>
          <a:xfrm>
            <a:off x="311700" y="823775"/>
            <a:ext cx="8520600" cy="4098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chemeClr val="dk1"/>
              </a:buClr>
              <a:buSzPts val="1500"/>
              <a:buChar char="●"/>
            </a:pPr>
            <a:r>
              <a:rPr lang="en" sz="1500">
                <a:solidFill>
                  <a:schemeClr val="dk1"/>
                </a:solidFill>
              </a:rPr>
              <a:t>Tulislah proses </a:t>
            </a:r>
            <a:r>
              <a:rPr b="1" i="1" lang="en" sz="1500">
                <a:solidFill>
                  <a:schemeClr val="dk1"/>
                </a:solidFill>
              </a:rPr>
              <a:t>Exploration Data Analysis</a:t>
            </a:r>
            <a:r>
              <a:rPr lang="en" sz="1500">
                <a:solidFill>
                  <a:schemeClr val="dk1"/>
                </a:solidFill>
              </a:rPr>
              <a:t> (EDA) yang mencakup </a:t>
            </a:r>
            <a:r>
              <a:rPr b="1" i="1" lang="en" sz="1500">
                <a:solidFill>
                  <a:schemeClr val="dk1"/>
                </a:solidFill>
              </a:rPr>
              <a:t>Statistical analysis</a:t>
            </a:r>
            <a:r>
              <a:rPr lang="en" sz="1500">
                <a:solidFill>
                  <a:schemeClr val="dk1"/>
                </a:solidFill>
              </a:rPr>
              <a:t> baik untuk data numerik maupun kategori, Selanjutnya buat visualisasi data untuk </a:t>
            </a:r>
            <a:r>
              <a:rPr b="1" i="1" lang="en" sz="1500">
                <a:solidFill>
                  <a:schemeClr val="dk1"/>
                </a:solidFill>
              </a:rPr>
              <a:t>Univariate</a:t>
            </a:r>
            <a:r>
              <a:rPr lang="en" sz="1500">
                <a:solidFill>
                  <a:schemeClr val="dk1"/>
                </a:solidFill>
              </a:rPr>
              <a:t> dan </a:t>
            </a:r>
            <a:r>
              <a:rPr b="1" i="1" lang="en" sz="1500">
                <a:solidFill>
                  <a:schemeClr val="dk1"/>
                </a:solidFill>
              </a:rPr>
              <a:t>Bivariate analysis</a:t>
            </a:r>
            <a:r>
              <a:rPr lang="en" sz="1500">
                <a:solidFill>
                  <a:schemeClr val="dk1"/>
                </a:solidFill>
              </a:rPr>
              <a:t>, serta </a:t>
            </a:r>
            <a:r>
              <a:rPr b="1" i="1" lang="en" sz="1500">
                <a:solidFill>
                  <a:schemeClr val="dk1"/>
                </a:solidFill>
              </a:rPr>
              <a:t>Multivariate analysis</a:t>
            </a:r>
            <a:endParaRPr b="1" i="1" sz="1500">
              <a:solidFill>
                <a:schemeClr val="dk1"/>
              </a:solidFill>
            </a:endParaRPr>
          </a:p>
          <a:p>
            <a:pPr indent="0" lvl="0" marL="457200" rtl="0" algn="l">
              <a:spcBef>
                <a:spcPts val="1200"/>
              </a:spcBef>
              <a:spcAft>
                <a:spcPts val="0"/>
              </a:spcAft>
              <a:buNone/>
            </a:pPr>
            <a:r>
              <a:t/>
            </a:r>
            <a:endParaRPr sz="1500">
              <a:solidFill>
                <a:schemeClr val="dk1"/>
              </a:solidFill>
            </a:endParaRPr>
          </a:p>
          <a:p>
            <a:pPr indent="-323850" lvl="0" marL="457200" rtl="0" algn="l">
              <a:spcBef>
                <a:spcPts val="1200"/>
              </a:spcBef>
              <a:spcAft>
                <a:spcPts val="0"/>
              </a:spcAft>
              <a:buClr>
                <a:schemeClr val="dk1"/>
              </a:buClr>
              <a:buSzPts val="1500"/>
              <a:buChar char="●"/>
            </a:pPr>
            <a:r>
              <a:rPr lang="en" sz="1500">
                <a:solidFill>
                  <a:schemeClr val="dk1"/>
                </a:solidFill>
              </a:rPr>
              <a:t>Khusus untuk </a:t>
            </a:r>
            <a:r>
              <a:rPr b="1" i="1" lang="en" sz="1500">
                <a:solidFill>
                  <a:schemeClr val="dk1"/>
                </a:solidFill>
              </a:rPr>
              <a:t>Bivariate analysis</a:t>
            </a:r>
            <a:r>
              <a:rPr lang="en" sz="1500">
                <a:solidFill>
                  <a:schemeClr val="dk1"/>
                </a:solidFill>
              </a:rPr>
              <a:t>, tunjukan hubungan antara kolom umur, daily internet usage, dan daily time spent on site.</a:t>
            </a:r>
            <a:endParaRPr sz="1500">
              <a:solidFill>
                <a:schemeClr val="dk1"/>
              </a:solidFill>
            </a:endParaRPr>
          </a:p>
          <a:p>
            <a:pPr indent="0" lvl="0" marL="457200" rtl="0" algn="l">
              <a:spcBef>
                <a:spcPts val="1200"/>
              </a:spcBef>
              <a:spcAft>
                <a:spcPts val="0"/>
              </a:spcAft>
              <a:buNone/>
            </a:pPr>
            <a:r>
              <a:t/>
            </a:r>
            <a:endParaRPr sz="1500">
              <a:solidFill>
                <a:schemeClr val="dk1"/>
              </a:solidFill>
            </a:endParaRPr>
          </a:p>
          <a:p>
            <a:pPr indent="-323850" lvl="0" marL="457200" rtl="0" algn="l">
              <a:spcBef>
                <a:spcPts val="1200"/>
              </a:spcBef>
              <a:spcAft>
                <a:spcPts val="0"/>
              </a:spcAft>
              <a:buClr>
                <a:schemeClr val="dk1"/>
              </a:buClr>
              <a:buSzPts val="1500"/>
              <a:buChar char="●"/>
            </a:pPr>
            <a:r>
              <a:rPr lang="en" sz="1500">
                <a:solidFill>
                  <a:schemeClr val="dk1"/>
                </a:solidFill>
              </a:rPr>
              <a:t>Tulislah juga </a:t>
            </a:r>
            <a:r>
              <a:rPr b="1" lang="en" sz="1500">
                <a:solidFill>
                  <a:schemeClr val="dk1"/>
                </a:solidFill>
              </a:rPr>
              <a:t>proses korelasi heatmap</a:t>
            </a:r>
            <a:r>
              <a:rPr lang="en" sz="1500">
                <a:solidFill>
                  <a:schemeClr val="dk1"/>
                </a:solidFill>
              </a:rPr>
              <a:t> untuk mengetahui tingkat korelasi antar kolom</a:t>
            </a:r>
            <a:endParaRPr sz="1500">
              <a:solidFill>
                <a:schemeClr val="dk1"/>
              </a:solidFill>
            </a:endParaRPr>
          </a:p>
          <a:p>
            <a:pPr indent="0" lvl="0" marL="457200" rtl="0" algn="l">
              <a:spcBef>
                <a:spcPts val="1200"/>
              </a:spcBef>
              <a:spcAft>
                <a:spcPts val="0"/>
              </a:spcAft>
              <a:buNone/>
            </a:pPr>
            <a:r>
              <a:t/>
            </a:r>
            <a:endParaRPr sz="1500">
              <a:solidFill>
                <a:schemeClr val="dk1"/>
              </a:solidFill>
            </a:endParaRPr>
          </a:p>
          <a:p>
            <a:pPr indent="-323850" lvl="0" marL="457200" rtl="0" algn="l">
              <a:spcBef>
                <a:spcPts val="1200"/>
              </a:spcBef>
              <a:spcAft>
                <a:spcPts val="0"/>
              </a:spcAft>
              <a:buClr>
                <a:schemeClr val="dk1"/>
              </a:buClr>
              <a:buSzPts val="1500"/>
              <a:buChar char="●"/>
            </a:pPr>
            <a:r>
              <a:rPr b="1" lang="en" sz="1500">
                <a:solidFill>
                  <a:schemeClr val="dk1"/>
                </a:solidFill>
              </a:rPr>
              <a:t>Source code</a:t>
            </a:r>
            <a:r>
              <a:rPr lang="en" sz="1500">
                <a:solidFill>
                  <a:schemeClr val="dk1"/>
                </a:solidFill>
              </a:rPr>
              <a:t> yang sudah kamu buat, dapat ditampilkan dan berikan link untuk mengakses file tersebut. Contohnya seperti di pojok kanan bawah.</a:t>
            </a:r>
            <a:endParaRPr sz="150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anchorCtr="0" anchor="t" bIns="91425" lIns="91425" spcFirstLastPara="1" rIns="91425" wrap="square" tIns="91425">
            <a:spAutoFit/>
          </a:bodyPr>
          <a:lstStyle/>
          <a:p>
            <a:pPr indent="0" lvl="0" marL="0" rtl="0" algn="r">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